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0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4" r:id="rId17"/>
    <p:sldId id="272" r:id="rId18"/>
    <p:sldId id="273" r:id="rId19"/>
    <p:sldId id="276" r:id="rId20"/>
    <p:sldId id="275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6EC3-1EDB-43F5-91A1-BEE48EC47D26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E036577-06A8-4AD2-814E-E8C13386AB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F191E-738F-4444-82D6-0C25A3BF9EC3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2E051-F3DB-4898-888E-4BEAE74B9D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BFEA0-BD9A-4012-8779-451CEA1E4714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908CD-9902-40AC-B124-EE43ACCF3A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BC61-F0A6-412A-9D8C-01CBAB000574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205A1-2EB0-4F4B-BD67-65278AA293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00BD2-EA3D-4F0C-9A5B-145B497418E9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77C8E-8CD1-4E5A-805A-76870AE1B3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D9A25-5832-4E74-9507-AD1581281F4D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87E86-938A-4426-BDB4-EBC5CA4DFC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15AF92F-05A1-4E63-9844-BA32ACBF41E0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774AF4-6CB1-4358-A3E8-9A9AF00AE0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7990C-1402-42AD-BE62-F4D2F7F64B76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F6468-F5EA-4CCD-9944-0A095F0015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E0E24-1489-411E-9A2B-A40CA869A364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33A01-4029-4D78-9C1A-567D4D829D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FC9D1-D30F-4E40-A76C-60C08C813840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83B97-CF8C-429C-8070-CB155679DE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ACC6-FC77-4A26-B941-DF04FFD03901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F636C-C74C-43AA-BC30-88090CDBE6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FF4EDF5B-73CA-4026-BFBC-6807C9713CE5}" type="datetimeFigureOut">
              <a:rPr lang="ru-RU"/>
              <a:pPr>
                <a:defRPr/>
              </a:pPr>
              <a:t>10.02.2012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dirty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973DA9B-8C61-49D8-8A9D-E941247BCA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6" r:id="rId3"/>
    <p:sldLayoutId id="2147483765" r:id="rId4"/>
    <p:sldLayoutId id="2147483769" r:id="rId5"/>
    <p:sldLayoutId id="2147483770" r:id="rId6"/>
    <p:sldLayoutId id="2147483764" r:id="rId7"/>
    <p:sldLayoutId id="2147483763" r:id="rId8"/>
    <p:sldLayoutId id="2147483762" r:id="rId9"/>
    <p:sldLayoutId id="2147483761" r:id="rId10"/>
    <p:sldLayoutId id="21474837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E7BC2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E7BC29"/>
        </a:buClr>
        <a:buFont typeface="Georgia" pitchFamily="18" charset="0"/>
        <a:buChar char="▫"/>
        <a:defRPr sz="2000" kern="1200">
          <a:solidFill>
            <a:srgbClr val="E7BC2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tags/%F2%F3%F0%E3%E5%ED%E5%E2/" TargetMode="External"/><Relationship Id="rId2" Type="http://schemas.openxmlformats.org/officeDocument/2006/relationships/hyperlink" Target="http://www.braintools.ru/parts-of-the-brain/printpage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lenagold.ru/" TargetMode="External"/><Relationship Id="rId4" Type="http://schemas.openxmlformats.org/officeDocument/2006/relationships/hyperlink" Target="http://tov.lenin.ru/titan/about/chernov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64;&#1050;&#1054;&#1051;&#1040;%20&#1048;&#1056;&#1040;\9%20%20%20-12-&#1088;&#1110;&#1095;&#1082;&#1072;\&#1075;&#1086;&#1083;&#1086;&#1074;&#1085;&#1086;&#1081;%20&#1084;&#1086;&#1079;&#1075;\24.02.2010%2022-01-20.av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25" y="2071688"/>
            <a:ext cx="8458200" cy="147002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 и функции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головного мозга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3924300" y="5373688"/>
            <a:ext cx="4968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Учитель биологии МОУ сош №39 г. Твери</a:t>
            </a:r>
          </a:p>
          <a:p>
            <a:r>
              <a:rPr lang="ru-RU">
                <a:latin typeface="Georgia" pitchFamily="18" charset="0"/>
              </a:rPr>
              <a:t>Кузнецова Н.А.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" descr="Cerveau_WMV V9[(001971)19-27-29]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4000500"/>
            <a:ext cx="311785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066800"/>
          </a:xfrm>
        </p:spPr>
        <p:txBody>
          <a:bodyPr/>
          <a:lstStyle/>
          <a:p>
            <a:pPr algn="ctr"/>
            <a:r>
              <a:rPr lang="ru-RU" smtClean="0"/>
              <a:t>Строение головного мозга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8643938" cy="5145088"/>
          </a:xfrm>
        </p:spPr>
        <p:txBody>
          <a:bodyPr/>
          <a:lstStyle/>
          <a:p>
            <a:pPr algn="ctr">
              <a:buFont typeface="Georgia" pitchFamily="18" charset="0"/>
              <a:buNone/>
            </a:pPr>
            <a:r>
              <a:rPr lang="ru-RU" sz="2400" b="1" smtClean="0">
                <a:solidFill>
                  <a:srgbClr val="FF0000"/>
                </a:solidFill>
              </a:rPr>
              <a:t>Белое и серое вещество головного мозга составляет основу его функционирования.</a:t>
            </a:r>
          </a:p>
          <a:p>
            <a:pPr algn="just">
              <a:buFont typeface="Georgia" pitchFamily="18" charset="0"/>
              <a:buNone/>
            </a:pPr>
            <a:r>
              <a:rPr lang="ru-RU" smtClean="0">
                <a:solidFill>
                  <a:srgbClr val="0070C0"/>
                </a:solidFill>
              </a:rPr>
              <a:t> </a:t>
            </a:r>
          </a:p>
          <a:p>
            <a:pPr algn="just">
              <a:buFont typeface="Georgia" pitchFamily="18" charset="0"/>
              <a:buNone/>
            </a:pPr>
            <a:r>
              <a:rPr lang="ru-RU" smtClean="0">
                <a:solidFill>
                  <a:srgbClr val="0070C0"/>
                </a:solidFill>
              </a:rPr>
              <a:t> Белое вещество </a:t>
            </a:r>
            <a:r>
              <a:rPr lang="ru-RU" smtClean="0"/>
              <a:t>образует </a:t>
            </a:r>
            <a:r>
              <a:rPr lang="ru-RU" smtClean="0">
                <a:solidFill>
                  <a:srgbClr val="0070C0"/>
                </a:solidFill>
              </a:rPr>
              <a:t>проводящие пути. </a:t>
            </a:r>
            <a:r>
              <a:rPr lang="ru-RU" smtClean="0"/>
              <a:t>Они связывают головной мозг со спинным, а также части головного мозга между собой.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3" descr="Cerveau_WMV V9[(001971)19-27-29].JPG"/>
          <p:cNvPicPr>
            <a:picLocks noChangeAspect="1"/>
          </p:cNvPicPr>
          <p:nvPr/>
        </p:nvPicPr>
        <p:blipFill>
          <a:blip r:embed="rId2">
            <a:lum contrast="-2000"/>
          </a:blip>
          <a:srcRect/>
          <a:stretch>
            <a:fillRect/>
          </a:stretch>
        </p:blipFill>
        <p:spPr bwMode="auto">
          <a:xfrm>
            <a:off x="3000375" y="4071938"/>
            <a:ext cx="3241675" cy="259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000125"/>
            <a:ext cx="7972425" cy="5359400"/>
          </a:xfrm>
        </p:spPr>
        <p:txBody>
          <a:bodyPr>
            <a:normAutofit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Серое вещество </a:t>
            </a:r>
            <a:r>
              <a:rPr lang="ru-RU" dirty="0" smtClean="0"/>
              <a:t>в виде отдельных скоплений –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ядер </a:t>
            </a:r>
            <a:r>
              <a:rPr lang="ru-RU" dirty="0" smtClean="0"/>
              <a:t>- располагается внутри белого вещества. Серое вещество образует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кору</a:t>
            </a:r>
            <a:r>
              <a:rPr lang="ru-RU" dirty="0" smtClean="0"/>
              <a:t> головного мозга., на поверхности головного мозга. От скоплений серого вещества разных отделов головного мозга отходит 12 пар черепно-мозговых нервов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357188" y="500063"/>
            <a:ext cx="8229600" cy="928687"/>
          </a:xfrm>
        </p:spPr>
        <p:txBody>
          <a:bodyPr/>
          <a:lstStyle/>
          <a:p>
            <a:pPr algn="ctr"/>
            <a:r>
              <a:rPr lang="ru-RU" smtClean="0"/>
              <a:t>Головной мозг</a:t>
            </a:r>
          </a:p>
        </p:txBody>
      </p:sp>
      <p:sp>
        <p:nvSpPr>
          <p:cNvPr id="4" name="Стрелка вправо 3"/>
          <p:cNvSpPr/>
          <p:nvPr/>
        </p:nvSpPr>
        <p:spPr>
          <a:xfrm rot="8218272">
            <a:off x="1785938" y="1306513"/>
            <a:ext cx="915987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2643188" y="2786063"/>
            <a:ext cx="3429000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2529567">
            <a:off x="6078538" y="1365250"/>
            <a:ext cx="882650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571500" y="1928813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Georgia" pitchFamily="18" charset="0"/>
              </a:rPr>
              <a:t>Задний</a:t>
            </a:r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3429000" y="4786313"/>
            <a:ext cx="1857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Georgia" pitchFamily="18" charset="0"/>
              </a:rPr>
              <a:t>Средний</a:t>
            </a:r>
          </a:p>
        </p:txBody>
      </p:sp>
      <p:sp>
        <p:nvSpPr>
          <p:cNvPr id="24583" name="TextBox 8"/>
          <p:cNvSpPr txBox="1">
            <a:spLocks noChangeArrowheads="1"/>
          </p:cNvSpPr>
          <p:nvPr/>
        </p:nvSpPr>
        <p:spPr bwMode="auto">
          <a:xfrm>
            <a:off x="6000750" y="2143125"/>
            <a:ext cx="2143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  <a:latin typeface="Georgia" pitchFamily="18" charset="0"/>
              </a:rPr>
              <a:t>Передний</a:t>
            </a:r>
          </a:p>
        </p:txBody>
      </p:sp>
      <p:sp>
        <p:nvSpPr>
          <p:cNvPr id="24584" name="TextBox 9"/>
          <p:cNvSpPr txBox="1">
            <a:spLocks noChangeArrowheads="1"/>
          </p:cNvSpPr>
          <p:nvPr/>
        </p:nvSpPr>
        <p:spPr bwMode="auto">
          <a:xfrm>
            <a:off x="214313" y="3000375"/>
            <a:ext cx="321468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>
                <a:latin typeface="Georgia" pitchFamily="18" charset="0"/>
              </a:rPr>
              <a:t>Продолговатый</a:t>
            </a:r>
          </a:p>
          <a:p>
            <a:pPr>
              <a:buFont typeface="Arial" charset="0"/>
              <a:buChar char="•"/>
            </a:pPr>
            <a:endParaRPr lang="ru-RU" sz="280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800">
                <a:latin typeface="Georgia" pitchFamily="18" charset="0"/>
              </a:rPr>
              <a:t>Мост</a:t>
            </a:r>
          </a:p>
          <a:p>
            <a:pPr>
              <a:buFont typeface="Arial" charset="0"/>
              <a:buChar char="•"/>
            </a:pPr>
            <a:endParaRPr lang="ru-RU" sz="280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800">
                <a:latin typeface="Georgia" pitchFamily="18" charset="0"/>
              </a:rPr>
              <a:t>Мозжечка</a:t>
            </a:r>
          </a:p>
        </p:txBody>
      </p:sp>
      <p:sp>
        <p:nvSpPr>
          <p:cNvPr id="24585" name="TextBox 10"/>
          <p:cNvSpPr txBox="1">
            <a:spLocks noChangeArrowheads="1"/>
          </p:cNvSpPr>
          <p:nvPr/>
        </p:nvSpPr>
        <p:spPr bwMode="auto">
          <a:xfrm>
            <a:off x="5572125" y="2714625"/>
            <a:ext cx="321468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>
                <a:latin typeface="Georgia" pitchFamily="18" charset="0"/>
              </a:rPr>
              <a:t>Промежуточный </a:t>
            </a:r>
          </a:p>
          <a:p>
            <a:pPr>
              <a:buFont typeface="Arial" charset="0"/>
              <a:buChar char="•"/>
            </a:pPr>
            <a:endParaRPr lang="ru-RU" sz="2800">
              <a:latin typeface="Georgia" pitchFamily="18" charset="0"/>
            </a:endParaRPr>
          </a:p>
          <a:p>
            <a:pPr>
              <a:buFont typeface="Arial" charset="0"/>
              <a:buChar char="•"/>
            </a:pPr>
            <a:r>
              <a:rPr lang="ru-RU" sz="2800">
                <a:latin typeface="Georgia" pitchFamily="18" charset="0"/>
              </a:rPr>
              <a:t>Большие полушария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1143000"/>
            <a:ext cx="5862637" cy="5500688"/>
          </a:xfrm>
        </p:spPr>
      </p:pic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1928813" y="642938"/>
            <a:ext cx="5786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Georgia" pitchFamily="18" charset="0"/>
              </a:rPr>
              <a:t>Отделы головного мозга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 r="12413"/>
          <a:stretch>
            <a:fillRect/>
          </a:stretch>
        </p:blipFill>
        <p:spPr bwMode="auto">
          <a:xfrm>
            <a:off x="0" y="1428750"/>
            <a:ext cx="3214688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571500" y="285750"/>
            <a:ext cx="8229600" cy="1066800"/>
          </a:xfrm>
        </p:spPr>
        <p:txBody>
          <a:bodyPr/>
          <a:lstStyle/>
          <a:p>
            <a:pPr algn="ctr"/>
            <a:r>
              <a:rPr lang="ru-RU" smtClean="0"/>
              <a:t>Продолговатый мозг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63" y="1143000"/>
            <a:ext cx="5900737" cy="5430838"/>
          </a:xfrm>
        </p:spPr>
        <p:txBody>
          <a:bodyPr>
            <a:normAutofit lnSpcReduction="10000"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  Продолговатый мозг - жизненно важный отдел ЦНС, представляющий собой продолжение спинного мозга. Продолговатый мозг выполняет </a:t>
            </a:r>
            <a:r>
              <a:rPr lang="ru-RU" dirty="0" smtClean="0">
                <a:solidFill>
                  <a:srgbClr val="FF0000"/>
                </a:solidFill>
              </a:rPr>
              <a:t>рефлекторную и проводниковую </a:t>
            </a:r>
            <a:r>
              <a:rPr lang="ru-RU" dirty="0" smtClean="0"/>
              <a:t>функции: регулирует пищеварение, дыхание, сердечнососудистую деятельность, жевание, глотание, а также такие защитные рефлексы, как кашель, чихание, рвота.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3" descr="Копия view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2313" y="1268413"/>
            <a:ext cx="4611687" cy="452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066800"/>
          </a:xfrm>
        </p:spPr>
        <p:txBody>
          <a:bodyPr/>
          <a:lstStyle/>
          <a:p>
            <a:pPr algn="ctr"/>
            <a:r>
              <a:rPr lang="ru-RU" smtClean="0"/>
              <a:t>Мост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214438"/>
            <a:ext cx="4714875" cy="4895850"/>
          </a:xfrm>
        </p:spPr>
        <p:txBody>
          <a:bodyPr>
            <a:normAutofit fontScale="92500" lnSpcReduction="10000"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  Мост - это место, где располагаются нервные волокна, по которым нервные импульсы идут вверх в кору большого мозга или обратно, вниз – в спинной мозг, к мозжечку, к продолговатому мозгу. Здесь же находятся центры, связанные с мимикой, жевательными функциями.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357188" y="357188"/>
            <a:ext cx="8229600" cy="1066800"/>
          </a:xfrm>
        </p:spPr>
        <p:txBody>
          <a:bodyPr/>
          <a:lstStyle/>
          <a:p>
            <a:pPr algn="ctr"/>
            <a:r>
              <a:rPr lang="ru-RU" smtClean="0"/>
              <a:t>Мозжечок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071563"/>
            <a:ext cx="4329113" cy="5359400"/>
          </a:xfrm>
        </p:spPr>
        <p:txBody>
          <a:bodyPr>
            <a:normAutofit fontScale="92500"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 Мозжечок принимает участие в координации движений, делает их точными, целенаправленными. При повреждении мозжечка движения человека нарушены, ему трудно удержать равновесие, его походка напоминает походку потерявшего ориентацию человека.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  <p:pic>
        <p:nvPicPr>
          <p:cNvPr id="28675" name="Рисунок 3" descr="Копия view.jpg"/>
          <p:cNvPicPr>
            <a:picLocks noChangeAspect="1"/>
          </p:cNvPicPr>
          <p:nvPr/>
        </p:nvPicPr>
        <p:blipFill>
          <a:blip r:embed="rId2"/>
          <a:srcRect l="7509"/>
          <a:stretch>
            <a:fillRect/>
          </a:stretch>
        </p:blipFill>
        <p:spPr bwMode="auto">
          <a:xfrm>
            <a:off x="4745038" y="1143000"/>
            <a:ext cx="4398962" cy="467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rot="10800000" flipV="1">
            <a:off x="6357938" y="4500563"/>
            <a:ext cx="1500187" cy="10001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7" name="TextBox 6"/>
          <p:cNvSpPr txBox="1">
            <a:spLocks noChangeArrowheads="1"/>
          </p:cNvSpPr>
          <p:nvPr/>
        </p:nvSpPr>
        <p:spPr bwMode="auto">
          <a:xfrm>
            <a:off x="5643563" y="5715000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мозжечок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 descr="Копия view.jpg"/>
          <p:cNvPicPr>
            <a:picLocks noChangeAspect="1"/>
          </p:cNvPicPr>
          <p:nvPr/>
        </p:nvPicPr>
        <p:blipFill>
          <a:blip r:embed="rId2"/>
          <a:srcRect l="7509"/>
          <a:stretch>
            <a:fillRect/>
          </a:stretch>
        </p:blipFill>
        <p:spPr bwMode="auto">
          <a:xfrm>
            <a:off x="142875" y="1285875"/>
            <a:ext cx="4398963" cy="467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066800"/>
          </a:xfrm>
        </p:spPr>
        <p:txBody>
          <a:bodyPr/>
          <a:lstStyle/>
          <a:p>
            <a:pPr algn="ctr"/>
            <a:r>
              <a:rPr lang="ru-RU" smtClean="0"/>
              <a:t>Средний мозг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500" y="1285875"/>
            <a:ext cx="4829175" cy="5216525"/>
          </a:xfrm>
        </p:spPr>
        <p:txBody>
          <a:bodyPr>
            <a:normAutofit fontScale="92500" lnSpcReduction="10000"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   Средний мозг – участвует в рефлекторной регуляции различного рода движений,  возникающих под влиянием зрительных и слуховых импульсов. Например, он обеспечивает изменение величины зрачка, кривизны хрусталика в зависимости от яркости света или поворот головы, глаз в сторону источника света.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1071563" y="3857625"/>
            <a:ext cx="1285875" cy="7143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1" name="TextBox 6"/>
          <p:cNvSpPr txBox="1">
            <a:spLocks noChangeArrowheads="1"/>
          </p:cNvSpPr>
          <p:nvPr/>
        </p:nvSpPr>
        <p:spPr bwMode="auto">
          <a:xfrm>
            <a:off x="357188" y="5072063"/>
            <a:ext cx="2000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Средний мозг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066800"/>
          </a:xfrm>
        </p:spPr>
        <p:txBody>
          <a:bodyPr/>
          <a:lstStyle/>
          <a:p>
            <a:pPr algn="ctr"/>
            <a:r>
              <a:rPr lang="ru-RU" smtClean="0"/>
              <a:t>Промежуточный мозг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4714875" cy="5643562"/>
          </a:xfrm>
        </p:spPr>
        <p:txBody>
          <a:bodyPr>
            <a:normAutofit fontScale="85000" lnSpcReduction="20000"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  Промежуточный мозг расположен над средним мозгом и под большими полушариями переднего мозга. Он имеет два главных отдела: зрительные бугры (таламус) и подбугровую область (гипоталамус). В его отделах расположены также центры жажды, голода, поддержания постоянства внутренней среды организма. С участием промежуточного мозга осуществляются функции желез внутренней секреции, вегетативной нервной системы.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</p:txBody>
      </p:sp>
      <p:pic>
        <p:nvPicPr>
          <p:cNvPr id="30723" name="Рисунок 3" descr="Копия view.jpg"/>
          <p:cNvPicPr>
            <a:picLocks noChangeAspect="1"/>
          </p:cNvPicPr>
          <p:nvPr/>
        </p:nvPicPr>
        <p:blipFill>
          <a:blip r:embed="rId2"/>
          <a:srcRect l="7509"/>
          <a:stretch>
            <a:fillRect/>
          </a:stretch>
        </p:blipFill>
        <p:spPr bwMode="auto">
          <a:xfrm>
            <a:off x="4745038" y="1285875"/>
            <a:ext cx="4398962" cy="467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rot="5400000">
            <a:off x="5143500" y="3857625"/>
            <a:ext cx="2143125" cy="71437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5" name="TextBox 6"/>
          <p:cNvSpPr txBox="1">
            <a:spLocks noChangeArrowheads="1"/>
          </p:cNvSpPr>
          <p:nvPr/>
        </p:nvSpPr>
        <p:spPr bwMode="auto">
          <a:xfrm>
            <a:off x="5000625" y="5500688"/>
            <a:ext cx="2143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Промежуточный мозг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Содержимое 6" descr="thalamus-hypothalamu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857375"/>
            <a:ext cx="2828925" cy="3941763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00063" y="357188"/>
            <a:ext cx="8229600" cy="10668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Промежуточный мозг</a:t>
            </a:r>
            <a:endParaRPr lang="ru-RU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1" name="Соединительная линия уступом 10"/>
          <p:cNvCxnSpPr/>
          <p:nvPr/>
        </p:nvCxnSpPr>
        <p:spPr>
          <a:xfrm rot="5400000" flipH="1" flipV="1">
            <a:off x="1964532" y="1893094"/>
            <a:ext cx="1785937" cy="1000125"/>
          </a:xfrm>
          <a:prstGeom prst="bentConnector3">
            <a:avLst>
              <a:gd name="adj1" fmla="val 105263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8" name="TextBox 22"/>
          <p:cNvSpPr txBox="1">
            <a:spLocks noChangeArrowheads="1"/>
          </p:cNvSpPr>
          <p:nvPr/>
        </p:nvSpPr>
        <p:spPr bwMode="auto">
          <a:xfrm>
            <a:off x="3500438" y="1357313"/>
            <a:ext cx="1857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Georgia" pitchFamily="18" charset="0"/>
              </a:rPr>
              <a:t>Таламус</a:t>
            </a:r>
          </a:p>
        </p:txBody>
      </p:sp>
      <p:sp>
        <p:nvSpPr>
          <p:cNvPr id="31749" name="TextBox 24"/>
          <p:cNvSpPr txBox="1">
            <a:spLocks noChangeArrowheads="1"/>
          </p:cNvSpPr>
          <p:nvPr/>
        </p:nvSpPr>
        <p:spPr bwMode="auto">
          <a:xfrm>
            <a:off x="3571875" y="1928813"/>
            <a:ext cx="5214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В таламус сходится вся информация от органов чувств. Отсеивается малозначащие сведения и активизируют кору при получении важных для организма событий.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1571625" y="3786188"/>
            <a:ext cx="2071688" cy="15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1" name="TextBox 27"/>
          <p:cNvSpPr txBox="1">
            <a:spLocks noChangeArrowheads="1"/>
          </p:cNvSpPr>
          <p:nvPr/>
        </p:nvSpPr>
        <p:spPr bwMode="auto">
          <a:xfrm>
            <a:off x="3643313" y="3286125"/>
            <a:ext cx="2428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Georgia" pitchFamily="18" charset="0"/>
              </a:rPr>
              <a:t>Гипоталамус</a:t>
            </a:r>
          </a:p>
        </p:txBody>
      </p:sp>
      <p:sp>
        <p:nvSpPr>
          <p:cNvPr id="31752" name="TextBox 28"/>
          <p:cNvSpPr txBox="1">
            <a:spLocks noChangeArrowheads="1"/>
          </p:cNvSpPr>
          <p:nvPr/>
        </p:nvSpPr>
        <p:spPr bwMode="auto">
          <a:xfrm>
            <a:off x="3929063" y="3786188"/>
            <a:ext cx="45005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Центры жажды, голода, поддержания постоянства внутренней среды организма.</a:t>
            </a:r>
          </a:p>
        </p:txBody>
      </p:sp>
      <p:cxnSp>
        <p:nvCxnSpPr>
          <p:cNvPr id="31" name="Соединительная линия уступом 30"/>
          <p:cNvCxnSpPr/>
          <p:nvPr/>
        </p:nvCxnSpPr>
        <p:spPr>
          <a:xfrm>
            <a:off x="1285875" y="4214813"/>
            <a:ext cx="2428875" cy="1357312"/>
          </a:xfrm>
          <a:prstGeom prst="bentConnector3">
            <a:avLst>
              <a:gd name="adj1" fmla="val 51793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54" name="TextBox 32"/>
          <p:cNvSpPr txBox="1">
            <a:spLocks noChangeArrowheads="1"/>
          </p:cNvSpPr>
          <p:nvPr/>
        </p:nvSpPr>
        <p:spPr bwMode="auto">
          <a:xfrm>
            <a:off x="3714750" y="5286375"/>
            <a:ext cx="1785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Georgia" pitchFamily="18" charset="0"/>
              </a:rPr>
              <a:t>Гипофиз </a:t>
            </a:r>
          </a:p>
        </p:txBody>
      </p:sp>
      <p:sp>
        <p:nvSpPr>
          <p:cNvPr id="31755" name="TextBox 34"/>
          <p:cNvSpPr txBox="1">
            <a:spLocks noChangeArrowheads="1"/>
          </p:cNvSpPr>
          <p:nvPr/>
        </p:nvSpPr>
        <p:spPr bwMode="auto">
          <a:xfrm>
            <a:off x="3786188" y="5715000"/>
            <a:ext cx="4857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Железа внутренней секреции, тесно связана с гипоталамусом.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714500"/>
          </a:xfrm>
        </p:spPr>
        <p:txBody>
          <a:bodyPr/>
          <a:lstStyle/>
          <a:p>
            <a:pPr algn="ctr"/>
            <a:r>
              <a:rPr lang="ru-RU" smtClean="0"/>
              <a:t>Пусть думает тот, у кого голова больше!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357188" y="3786188"/>
            <a:ext cx="8229600" cy="1785937"/>
          </a:xfrm>
        </p:spPr>
        <p:txBody>
          <a:bodyPr/>
          <a:lstStyle/>
          <a:p>
            <a:pPr algn="ctr">
              <a:buFont typeface="Georgia" pitchFamily="18" charset="0"/>
              <a:buNone/>
            </a:pPr>
            <a:r>
              <a:rPr lang="ru-RU" i="1" smtClean="0"/>
              <a:t>Чем больше голова (мозг), тем разумнее организм?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3" descr="Копия view.jpg"/>
          <p:cNvPicPr>
            <a:picLocks noChangeAspect="1"/>
          </p:cNvPicPr>
          <p:nvPr/>
        </p:nvPicPr>
        <p:blipFill>
          <a:blip r:embed="rId2"/>
          <a:srcRect l="7509"/>
          <a:stretch>
            <a:fillRect/>
          </a:stretch>
        </p:blipFill>
        <p:spPr bwMode="auto">
          <a:xfrm>
            <a:off x="142875" y="1285875"/>
            <a:ext cx="4398963" cy="467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066800"/>
          </a:xfrm>
        </p:spPr>
        <p:txBody>
          <a:bodyPr/>
          <a:lstStyle/>
          <a:p>
            <a:pPr algn="ctr"/>
            <a:r>
              <a:rPr lang="ru-RU" smtClean="0"/>
              <a:t>Большие полушарий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8" y="1214438"/>
            <a:ext cx="4614862" cy="5643562"/>
          </a:xfrm>
        </p:spPr>
        <p:txBody>
          <a:bodyPr>
            <a:normAutofit fontScale="92500" lnSpcReduction="20000"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Кора больших полушарий - это высший отдел ЦНС. Он отвечает за речь, мышление, память, поведение, за поступление и восприятие информации. В ней расположены вкусовая и обонятельная зоны, а также чувствительные центры, отвечающие за трудовую деятельность. От развития лобной доли зависит уровень психического состояния человека.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1321594" y="3178969"/>
            <a:ext cx="2500313" cy="21431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3" name="TextBox 6"/>
          <p:cNvSpPr txBox="1">
            <a:spLocks noChangeArrowheads="1"/>
          </p:cNvSpPr>
          <p:nvPr/>
        </p:nvSpPr>
        <p:spPr bwMode="auto">
          <a:xfrm>
            <a:off x="571500" y="5715000"/>
            <a:ext cx="1928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Большие полушарии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4"/>
          <p:cNvSpPr txBox="1">
            <a:spLocks noChangeArrowheads="1"/>
          </p:cNvSpPr>
          <p:nvPr/>
        </p:nvSpPr>
        <p:spPr bwMode="auto">
          <a:xfrm>
            <a:off x="1928813" y="642938"/>
            <a:ext cx="5786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Georgia" pitchFamily="18" charset="0"/>
              </a:rPr>
              <a:t>Проверь себя!</a:t>
            </a:r>
          </a:p>
        </p:txBody>
      </p:sp>
      <p:sp>
        <p:nvSpPr>
          <p:cNvPr id="33794" name="TextBox 5"/>
          <p:cNvSpPr txBox="1">
            <a:spLocks noChangeArrowheads="1"/>
          </p:cNvSpPr>
          <p:nvPr/>
        </p:nvSpPr>
        <p:spPr bwMode="auto">
          <a:xfrm>
            <a:off x="6443663" y="1341438"/>
            <a:ext cx="6492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Georgia" pitchFamily="18" charset="0"/>
              </a:rPr>
              <a:t>1</a:t>
            </a:r>
          </a:p>
        </p:txBody>
      </p:sp>
      <p:pic>
        <p:nvPicPr>
          <p:cNvPr id="33795" name="Содержимое 7" descr="Копия view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341438"/>
            <a:ext cx="4887912" cy="4800600"/>
          </a:xfrm>
        </p:spPr>
      </p:pic>
      <p:cxnSp>
        <p:nvCxnSpPr>
          <p:cNvPr id="10" name="Прямая со стрелкой 9"/>
          <p:cNvCxnSpPr/>
          <p:nvPr/>
        </p:nvCxnSpPr>
        <p:spPr>
          <a:xfrm flipH="1">
            <a:off x="4284663" y="1773238"/>
            <a:ext cx="2232025" cy="50323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7" name="TextBox 10"/>
          <p:cNvSpPr txBox="1">
            <a:spLocks noChangeArrowheads="1"/>
          </p:cNvSpPr>
          <p:nvPr/>
        </p:nvSpPr>
        <p:spPr bwMode="auto">
          <a:xfrm>
            <a:off x="6588125" y="3141663"/>
            <a:ext cx="647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Georgia" pitchFamily="18" charset="0"/>
              </a:rPr>
              <a:t>2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4643438" y="3500438"/>
            <a:ext cx="2089150" cy="6492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627313" y="3716338"/>
            <a:ext cx="1368425" cy="7207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132138" y="4805363"/>
            <a:ext cx="1304925" cy="7112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908175" y="3213100"/>
            <a:ext cx="1800225" cy="9366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2" name="TextBox 22"/>
          <p:cNvSpPr txBox="1">
            <a:spLocks noChangeArrowheads="1"/>
          </p:cNvSpPr>
          <p:nvPr/>
        </p:nvSpPr>
        <p:spPr bwMode="auto">
          <a:xfrm>
            <a:off x="2771775" y="5445125"/>
            <a:ext cx="431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Georgia" pitchFamily="18" charset="0"/>
              </a:rPr>
              <a:t>3</a:t>
            </a:r>
          </a:p>
        </p:txBody>
      </p:sp>
      <p:sp>
        <p:nvSpPr>
          <p:cNvPr id="33803" name="TextBox 23"/>
          <p:cNvSpPr txBox="1">
            <a:spLocks noChangeArrowheads="1"/>
          </p:cNvSpPr>
          <p:nvPr/>
        </p:nvSpPr>
        <p:spPr bwMode="auto">
          <a:xfrm>
            <a:off x="2195513" y="4437063"/>
            <a:ext cx="431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Georgia" pitchFamily="18" charset="0"/>
              </a:rPr>
              <a:t>5</a:t>
            </a:r>
          </a:p>
        </p:txBody>
      </p:sp>
      <p:sp>
        <p:nvSpPr>
          <p:cNvPr id="33804" name="TextBox 24"/>
          <p:cNvSpPr txBox="1">
            <a:spLocks noChangeArrowheads="1"/>
          </p:cNvSpPr>
          <p:nvPr/>
        </p:nvSpPr>
        <p:spPr bwMode="auto">
          <a:xfrm>
            <a:off x="1476375" y="3933825"/>
            <a:ext cx="431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Georgia" pitchFamily="18" charset="0"/>
              </a:rPr>
              <a:t>6</a:t>
            </a:r>
          </a:p>
        </p:txBody>
      </p:sp>
      <p:sp>
        <p:nvSpPr>
          <p:cNvPr id="33805" name="TextBox 25"/>
          <p:cNvSpPr txBox="1">
            <a:spLocks noChangeArrowheads="1"/>
          </p:cNvSpPr>
          <p:nvPr/>
        </p:nvSpPr>
        <p:spPr bwMode="auto">
          <a:xfrm>
            <a:off x="2555875" y="4797425"/>
            <a:ext cx="431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Georgia" pitchFamily="18" charset="0"/>
              </a:rPr>
              <a:t>4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2916238" y="4365625"/>
            <a:ext cx="1079500" cy="6477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"/>
          <p:cNvSpPr txBox="1">
            <a:spLocks noChangeArrowheads="1"/>
          </p:cNvSpPr>
          <p:nvPr/>
        </p:nvSpPr>
        <p:spPr bwMode="auto">
          <a:xfrm>
            <a:off x="1116013" y="692150"/>
            <a:ext cx="68405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Использованные ресурсы:</a:t>
            </a:r>
          </a:p>
          <a:p>
            <a:endParaRPr lang="ru-RU">
              <a:latin typeface="Georgia" pitchFamily="18" charset="0"/>
            </a:endParaRPr>
          </a:p>
        </p:txBody>
      </p:sp>
      <p:sp>
        <p:nvSpPr>
          <p:cNvPr id="34818" name="TextBox 2"/>
          <p:cNvSpPr txBox="1">
            <a:spLocks noChangeArrowheads="1"/>
          </p:cNvSpPr>
          <p:nvPr/>
        </p:nvSpPr>
        <p:spPr bwMode="auto">
          <a:xfrm>
            <a:off x="611188" y="1196975"/>
            <a:ext cx="78486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Trebuchet MS" pitchFamily="34" charset="0"/>
              <a:buAutoNum type="arabicPeriod"/>
            </a:pPr>
            <a:r>
              <a:rPr lang="en-US">
                <a:latin typeface="Georgia" pitchFamily="18" charset="0"/>
                <a:hlinkClick r:id="rId2"/>
              </a:rPr>
              <a:t>http://www.braintools.ru/parts-of-the-brain/printpage/</a:t>
            </a:r>
            <a:endParaRPr lang="ru-RU">
              <a:latin typeface="Georgia" pitchFamily="18" charset="0"/>
            </a:endParaRPr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en-US">
                <a:latin typeface="Georgia" pitchFamily="18" charset="0"/>
                <a:hlinkClick r:id="rId3"/>
              </a:rPr>
              <a:t>http://www.liveinternet.ru/tags/%F2%F3%F0%E3%E5%ED%E5%E2/</a:t>
            </a:r>
            <a:endParaRPr lang="ru-RU">
              <a:latin typeface="Georgia" pitchFamily="18" charset="0"/>
            </a:endParaRPr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en-US">
                <a:latin typeface="Georgia" pitchFamily="18" charset="0"/>
                <a:hlinkClick r:id="rId4"/>
              </a:rPr>
              <a:t>http://tov.lenin.ru/titan/about/chernov.htm</a:t>
            </a:r>
            <a:endParaRPr lang="ru-RU">
              <a:latin typeface="Georgia" pitchFamily="18" charset="0"/>
            </a:endParaRPr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en-US">
                <a:latin typeface="Georgia" pitchFamily="18" charset="0"/>
                <a:hlinkClick r:id="rId5"/>
              </a:rPr>
              <a:t>http://lenagold.ru/</a:t>
            </a:r>
            <a:endParaRPr lang="ru-RU">
              <a:latin typeface="Georgia" pitchFamily="18" charset="0"/>
            </a:endParaRPr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ru-RU">
                <a:latin typeface="Georgia" pitchFamily="18" charset="0"/>
              </a:rPr>
              <a:t>С. В. Савельев «Происхождение головного мозга»</a:t>
            </a:r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ru-RU">
                <a:latin typeface="Georgia" pitchFamily="18" charset="0"/>
              </a:rPr>
              <a:t>Батуев  А. С. Биология Человек 9 класс.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4000500"/>
            <a:ext cx="2405063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50"/>
            <a:ext cx="3167063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6000750" y="857250"/>
            <a:ext cx="2682875" cy="2840038"/>
          </a:xfrm>
        </p:spPr>
      </p:pic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50" y="1214438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" y="4143375"/>
            <a:ext cx="2454275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12"/>
          <p:cNvSpPr txBox="1">
            <a:spLocks noChangeArrowheads="1"/>
          </p:cNvSpPr>
          <p:nvPr/>
        </p:nvSpPr>
        <p:spPr bwMode="auto">
          <a:xfrm>
            <a:off x="428625" y="357188"/>
            <a:ext cx="8715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Georgia" pitchFamily="18" charset="0"/>
              </a:rPr>
              <a:t>Масса головного мозга разных организмов</a:t>
            </a:r>
          </a:p>
        </p:txBody>
      </p:sp>
      <p:sp>
        <p:nvSpPr>
          <p:cNvPr id="15367" name="TextBox 16"/>
          <p:cNvSpPr txBox="1">
            <a:spLocks noChangeArrowheads="1"/>
          </p:cNvSpPr>
          <p:nvPr/>
        </p:nvSpPr>
        <p:spPr bwMode="auto">
          <a:xfrm>
            <a:off x="1285875" y="3500438"/>
            <a:ext cx="1428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4700 г.</a:t>
            </a:r>
          </a:p>
        </p:txBody>
      </p:sp>
      <p:sp>
        <p:nvSpPr>
          <p:cNvPr id="15368" name="TextBox 17"/>
          <p:cNvSpPr txBox="1">
            <a:spLocks noChangeArrowheads="1"/>
          </p:cNvSpPr>
          <p:nvPr/>
        </p:nvSpPr>
        <p:spPr bwMode="auto">
          <a:xfrm>
            <a:off x="4000500" y="3571875"/>
            <a:ext cx="1285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355  г.</a:t>
            </a:r>
          </a:p>
        </p:txBody>
      </p:sp>
      <p:sp>
        <p:nvSpPr>
          <p:cNvPr id="15369" name="TextBox 18"/>
          <p:cNvSpPr txBox="1">
            <a:spLocks noChangeArrowheads="1"/>
          </p:cNvSpPr>
          <p:nvPr/>
        </p:nvSpPr>
        <p:spPr bwMode="auto">
          <a:xfrm>
            <a:off x="6858000" y="3643313"/>
            <a:ext cx="1357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1400 г.</a:t>
            </a:r>
          </a:p>
        </p:txBody>
      </p:sp>
      <p:sp>
        <p:nvSpPr>
          <p:cNvPr id="15370" name="TextBox 19"/>
          <p:cNvSpPr txBox="1">
            <a:spLocks noChangeArrowheads="1"/>
          </p:cNvSpPr>
          <p:nvPr/>
        </p:nvSpPr>
        <p:spPr bwMode="auto">
          <a:xfrm>
            <a:off x="1000125" y="5715000"/>
            <a:ext cx="157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1,6 г.</a:t>
            </a:r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13" y="4286250"/>
            <a:ext cx="1905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TextBox 23"/>
          <p:cNvSpPr txBox="1">
            <a:spLocks noChangeArrowheads="1"/>
          </p:cNvSpPr>
          <p:nvPr/>
        </p:nvSpPr>
        <p:spPr bwMode="auto">
          <a:xfrm>
            <a:off x="6715125" y="6143625"/>
            <a:ext cx="1643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1700 г.</a:t>
            </a:r>
          </a:p>
        </p:txBody>
      </p:sp>
      <p:sp>
        <p:nvSpPr>
          <p:cNvPr id="15373" name="TextBox 24"/>
          <p:cNvSpPr txBox="1">
            <a:spLocks noChangeArrowheads="1"/>
          </p:cNvSpPr>
          <p:nvPr/>
        </p:nvSpPr>
        <p:spPr bwMode="auto">
          <a:xfrm>
            <a:off x="4286250" y="5643563"/>
            <a:ext cx="1071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0,02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3286125"/>
            <a:ext cx="2682875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28625" y="714375"/>
            <a:ext cx="8186738" cy="4324350"/>
          </a:xfrm>
        </p:spPr>
        <p:txBody>
          <a:bodyPr/>
          <a:lstStyle/>
          <a:p>
            <a:pPr algn="just">
              <a:buFont typeface="Georgia" pitchFamily="18" charset="0"/>
              <a:buNone/>
            </a:pPr>
            <a:r>
              <a:rPr lang="ru-RU" smtClean="0"/>
              <a:t>  У слона самый большой мозг, но он не самое умное животное, так как важно соотношение веса мозга к весу тела. У слона оно невысокое, а у дельфина – выше, чем у человека. Но ведь человек держит рыбку, а дельфин за ней прыгает, а не наоборот. Почему?</a:t>
            </a:r>
          </a:p>
        </p:txBody>
      </p:sp>
      <p:pic>
        <p:nvPicPr>
          <p:cNvPr id="16387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3929063"/>
            <a:ext cx="2405063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5" y="4071938"/>
            <a:ext cx="1905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 descr="06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1643063"/>
            <a:ext cx="24272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1714500" y="4714875"/>
            <a:ext cx="22145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И.С. Тургенева вес мозга - 2012 г.</a:t>
            </a:r>
          </a:p>
          <a:p>
            <a:pPr algn="ctr"/>
            <a:r>
              <a:rPr lang="ru-RU">
                <a:latin typeface="Georgia" pitchFamily="18" charset="0"/>
              </a:rPr>
              <a:t>Великий писатель</a:t>
            </a:r>
          </a:p>
        </p:txBody>
      </p:sp>
      <p:pic>
        <p:nvPicPr>
          <p:cNvPr id="17411" name="Рисунок 5" descr="sto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1643063"/>
            <a:ext cx="2720975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5076825" y="4714875"/>
            <a:ext cx="28082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Georgia" pitchFamily="18" charset="0"/>
              </a:rPr>
              <a:t>В.И. Ленин вес мозга - 1340 г.</a:t>
            </a:r>
          </a:p>
          <a:p>
            <a:pPr algn="ctr"/>
            <a:r>
              <a:rPr lang="ru-RU">
                <a:latin typeface="Georgia" pitchFamily="18" charset="0"/>
              </a:rPr>
              <a:t>Известный политик</a:t>
            </a:r>
          </a:p>
        </p:txBody>
      </p:sp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1071563" y="642938"/>
            <a:ext cx="65722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Georgia" pitchFamily="18" charset="0"/>
              </a:rPr>
              <a:t>Многие думают, что чем больше мозг, тем умнее человек.</a:t>
            </a:r>
          </a:p>
        </p:txBody>
      </p:sp>
      <p:sp>
        <p:nvSpPr>
          <p:cNvPr id="17414" name="TextBox 12"/>
          <p:cNvSpPr txBox="1">
            <a:spLocks noChangeArrowheads="1"/>
          </p:cNvSpPr>
          <p:nvPr/>
        </p:nvSpPr>
        <p:spPr bwMode="auto">
          <a:xfrm>
            <a:off x="857250" y="5572125"/>
            <a:ext cx="7715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Georgia" pitchFamily="18" charset="0"/>
              </a:rPr>
              <a:t>Самый  большой мозг  2850 г. принадлежал пациенту психиатрической лечебницы.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643063"/>
          </a:xfrm>
        </p:spPr>
        <p:txBody>
          <a:bodyPr/>
          <a:lstStyle/>
          <a:p>
            <a:pPr algn="ctr"/>
            <a:r>
              <a:rPr lang="ru-RU" smtClean="0"/>
              <a:t>Значит дело не в массе мозга, а в чем то другом…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642938" y="3571875"/>
            <a:ext cx="8229600" cy="1608138"/>
          </a:xfrm>
        </p:spPr>
        <p:txBody>
          <a:bodyPr/>
          <a:lstStyle/>
          <a:p>
            <a:pPr algn="ctr">
              <a:buFont typeface="Georgia" pitchFamily="18" charset="0"/>
              <a:buNone/>
            </a:pPr>
            <a:r>
              <a:rPr lang="ru-RU" sz="5400" smtClean="0"/>
              <a:t>Строении ????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.02.2010 22-01-20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lum bright="4000" contrast="24000"/>
          </a:blip>
          <a:srcRect/>
          <a:stretch>
            <a:fillRect/>
          </a:stretch>
        </p:blipFill>
        <p:spPr bwMode="auto">
          <a:xfrm>
            <a:off x="2143125" y="1857375"/>
            <a:ext cx="4465638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357313"/>
            <a:ext cx="8229600" cy="40719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Составляет около </a:t>
            </a:r>
            <a:r>
              <a:rPr lang="ru-RU" dirty="0" smtClean="0">
                <a:solidFill>
                  <a:srgbClr val="FF0000"/>
                </a:solidFill>
              </a:rPr>
              <a:t>2% </a:t>
            </a:r>
            <a:r>
              <a:rPr lang="ru-RU" dirty="0" smtClean="0"/>
              <a:t> от общего веса тела, </a:t>
            </a:r>
            <a:br>
              <a:rPr lang="ru-RU" dirty="0" smtClean="0"/>
            </a:br>
            <a:r>
              <a:rPr lang="ru-RU" dirty="0" smtClean="0"/>
              <a:t>но он использует более </a:t>
            </a:r>
            <a:r>
              <a:rPr lang="ru-RU" dirty="0" smtClean="0">
                <a:solidFill>
                  <a:srgbClr val="FF0000"/>
                </a:solidFill>
              </a:rPr>
              <a:t>20% энергии</a:t>
            </a:r>
            <a:r>
              <a:rPr lang="ru-RU" dirty="0" smtClean="0"/>
              <a:t> организма и </a:t>
            </a:r>
            <a:r>
              <a:rPr lang="ru-RU" dirty="0" smtClean="0">
                <a:solidFill>
                  <a:srgbClr val="FF0000"/>
                </a:solidFill>
              </a:rPr>
              <a:t>20% </a:t>
            </a:r>
            <a:r>
              <a:rPr lang="ru-RU" dirty="0" smtClean="0"/>
              <a:t>потребляемого </a:t>
            </a:r>
            <a:r>
              <a:rPr lang="ru-RU" dirty="0" smtClean="0">
                <a:solidFill>
                  <a:srgbClr val="FF0000"/>
                </a:solidFill>
              </a:rPr>
              <a:t>кислорода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57313" y="642938"/>
            <a:ext cx="61436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</a:rPr>
              <a:t>Головной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3600" dirty="0">
                <a:latin typeface="+mn-lt"/>
              </a:rPr>
              <a:t>мозг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3600" dirty="0">
                <a:latin typeface="+mn-lt"/>
              </a:rPr>
              <a:t>человека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3571875"/>
            <a:ext cx="35718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500063" y="857250"/>
            <a:ext cx="8286750" cy="4324350"/>
          </a:xfrm>
        </p:spPr>
        <p:txBody>
          <a:bodyPr/>
          <a:lstStyle/>
          <a:p>
            <a:pPr algn="just">
              <a:buFont typeface="Georgia" pitchFamily="18" charset="0"/>
              <a:buNone/>
            </a:pPr>
            <a:r>
              <a:rPr lang="ru-RU" smtClean="0"/>
              <a:t>Головной мозг - передний отдел центральной нервной системы позвоночных животных и человека. Он находится в мозговом отделе черепа, который защищает его от механических повреждений. Снаружи мозг покрыт тремя мозговыми оболочками. </a:t>
            </a:r>
            <a:r>
              <a:rPr lang="ru-RU" smtClean="0">
                <a:solidFill>
                  <a:srgbClr val="FF0000"/>
                </a:solidFill>
              </a:rPr>
              <a:t>Масса мозга</a:t>
            </a:r>
            <a:r>
              <a:rPr lang="ru-RU" smtClean="0"/>
              <a:t> у взрослого человека обычно составляет около </a:t>
            </a:r>
            <a:r>
              <a:rPr lang="ru-RU" smtClean="0">
                <a:solidFill>
                  <a:srgbClr val="FF0000"/>
                </a:solidFill>
              </a:rPr>
              <a:t>1400—1600 г</a:t>
            </a:r>
            <a:r>
              <a:rPr lang="ru-RU" smtClean="0"/>
              <a:t>. От головного мозга отходят </a:t>
            </a:r>
            <a:r>
              <a:rPr lang="ru-RU" smtClean="0">
                <a:solidFill>
                  <a:srgbClr val="FF0000"/>
                </a:solidFill>
              </a:rPr>
              <a:t>12 пар нервов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3000375" y="4214813"/>
            <a:ext cx="29654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357188" y="571500"/>
            <a:ext cx="8229600" cy="1066800"/>
          </a:xfrm>
        </p:spPr>
        <p:txBody>
          <a:bodyPr/>
          <a:lstStyle/>
          <a:p>
            <a:pPr algn="ctr"/>
            <a:r>
              <a:rPr lang="ru-RU" smtClean="0"/>
              <a:t>Клетки мозга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28625" y="1500188"/>
            <a:ext cx="8229600" cy="4324350"/>
          </a:xfrm>
        </p:spPr>
        <p:txBody>
          <a:bodyPr/>
          <a:lstStyle/>
          <a:p>
            <a:pPr algn="just">
              <a:buFont typeface="Georgia" pitchFamily="18" charset="0"/>
              <a:buNone/>
            </a:pPr>
            <a:r>
              <a:rPr lang="ru-RU" smtClean="0"/>
              <a:t>  Клетки мозга включают нейроны и глиальные клетки, выполняющие важные дополнительные функции. Нейроны делятся на  возбуждающие (то есть активирующие разряды других нейронов) и тормозные (препятствующие возбуждению других нейронов).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</TotalTime>
  <Words>627</Words>
  <Application>Microsoft Office PowerPoint</Application>
  <PresentationFormat>Экран (4:3)</PresentationFormat>
  <Paragraphs>81</Paragraphs>
  <Slides>22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Georgia</vt:lpstr>
      <vt:lpstr>Arial</vt:lpstr>
      <vt:lpstr>Trebuchet MS</vt:lpstr>
      <vt:lpstr>Wingdings 2</vt:lpstr>
      <vt:lpstr>Calibri</vt:lpstr>
      <vt:lpstr>Городская</vt:lpstr>
      <vt:lpstr>Городская</vt:lpstr>
      <vt:lpstr>Городская</vt:lpstr>
      <vt:lpstr>Городская</vt:lpstr>
      <vt:lpstr>Строение и функции  головного мозга</vt:lpstr>
      <vt:lpstr>Пусть думает тот, у кого голова больше!</vt:lpstr>
      <vt:lpstr>Слайд 3</vt:lpstr>
      <vt:lpstr>Слайд 4</vt:lpstr>
      <vt:lpstr>Слайд 5</vt:lpstr>
      <vt:lpstr>Значит дело не в массе мозга, а в чем то другом…</vt:lpstr>
      <vt:lpstr> Составляет около 2%  от общего веса тела,  но он использует более 20% энергии организма и 20% потребляемого кислорода. </vt:lpstr>
      <vt:lpstr>Слайд 8</vt:lpstr>
      <vt:lpstr>Клетки мозга</vt:lpstr>
      <vt:lpstr>Строение головного мозга</vt:lpstr>
      <vt:lpstr>Слайд 11</vt:lpstr>
      <vt:lpstr>Головной мозг</vt:lpstr>
      <vt:lpstr>Слайд 13</vt:lpstr>
      <vt:lpstr>Продолговатый мозг</vt:lpstr>
      <vt:lpstr>Мост</vt:lpstr>
      <vt:lpstr>Мозжечок</vt:lpstr>
      <vt:lpstr>Средний мозг</vt:lpstr>
      <vt:lpstr>Промежуточный мозг</vt:lpstr>
      <vt:lpstr>Слайд 19</vt:lpstr>
      <vt:lpstr>Большие полушарий</vt:lpstr>
      <vt:lpstr>Слайд 21</vt:lpstr>
      <vt:lpstr>Слайд 22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КарМаН</cp:lastModifiedBy>
  <cp:revision>39</cp:revision>
  <dcterms:created xsi:type="dcterms:W3CDTF">2011-12-29T13:17:35Z</dcterms:created>
  <dcterms:modified xsi:type="dcterms:W3CDTF">2012-02-10T09:22:45Z</dcterms:modified>
</cp:coreProperties>
</file>